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441" r:id="rId5"/>
    <p:sldId id="2450" r:id="rId6"/>
    <p:sldId id="2439" r:id="rId7"/>
    <p:sldId id="2444" r:id="rId8"/>
    <p:sldId id="259" r:id="rId9"/>
    <p:sldId id="2442" r:id="rId10"/>
    <p:sldId id="2449" r:id="rId11"/>
    <p:sldId id="2452" r:id="rId12"/>
    <p:sldId id="2454" r:id="rId13"/>
    <p:sldId id="2455" r:id="rId14"/>
    <p:sldId id="2453" r:id="rId15"/>
    <p:sldId id="258" r:id="rId16"/>
    <p:sldId id="2446" r:id="rId17"/>
    <p:sldId id="2447" r:id="rId18"/>
    <p:sldId id="2448" r:id="rId19"/>
    <p:sldId id="2438" r:id="rId20"/>
    <p:sldId id="243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2C76"/>
    <a:srgbClr val="493789"/>
    <a:srgbClr val="352866"/>
    <a:srgbClr val="2C2153"/>
    <a:srgbClr val="168438"/>
    <a:srgbClr val="898989"/>
    <a:srgbClr val="2F3342"/>
    <a:srgbClr val="A53F52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49" autoAdjust="0"/>
  </p:normalViewPr>
  <p:slideViewPr>
    <p:cSldViewPr snapToGrid="0">
      <p:cViewPr varScale="1">
        <p:scale>
          <a:sx n="81" d="100"/>
          <a:sy n="81" d="100"/>
        </p:scale>
        <p:origin x="754" y="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6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2/10/2020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jpg>
</file>

<file path=ppt/media/image23.jpe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1023B">
                <a:alpha val="50000"/>
              </a:srgbClr>
            </a:gs>
            <a:gs pos="85000">
              <a:srgbClr val="E99757">
                <a:alpha val="50000"/>
              </a:srgbClr>
            </a:gs>
            <a:gs pos="50000">
              <a:srgbClr val="A53F52">
                <a:alpha val="50000"/>
              </a:srgbClr>
            </a:gs>
          </a:gsLst>
          <a:lin ang="108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3013675"/>
            <a:ext cx="10787270" cy="830649"/>
          </a:xfrm>
        </p:spPr>
        <p:txBody>
          <a:bodyPr>
            <a:noAutofit/>
          </a:bodyPr>
          <a:lstStyle/>
          <a:p>
            <a:r>
              <a:rPr lang="en-US" sz="80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PathFinder</a:t>
            </a:r>
            <a:endParaRPr lang="en-US" sz="8000" b="1" cap="none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utur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6052" y="3890624"/>
            <a:ext cx="5459896" cy="1874072"/>
          </a:xfrm>
        </p:spPr>
        <p:txBody>
          <a:bodyPr>
            <a:normAutofit/>
          </a:bodyPr>
          <a:lstStyle/>
          <a:p>
            <a:r>
              <a:rPr lang="en-US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Chris Costelloe </a:t>
            </a:r>
            <a:r>
              <a:rPr lang="en-IE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K00233369</a:t>
            </a:r>
            <a:r>
              <a:rPr lang="en-US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, Kevin Dunne </a:t>
            </a:r>
            <a:r>
              <a:rPr lang="en-IE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K00232599</a:t>
            </a:r>
            <a:r>
              <a:rPr lang="en-US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, Jekaterina Pavlenko K00224431</a:t>
            </a:r>
            <a:endParaRPr lang="en-US" sz="2000" i="1" spc="3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Picture Placeholder 7" descr="A circuit board&#10;&#10;Description automatically generated">
            <a:extLst>
              <a:ext uri="{FF2B5EF4-FFF2-40B4-BE49-F238E27FC236}">
                <a16:creationId xmlns:a16="http://schemas.microsoft.com/office/drawing/2014/main" id="{4837E925-46AB-42A2-8767-83948556BD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B42D833-79CF-41DB-A242-AB5FE8955263}"/>
              </a:ext>
            </a:extLst>
          </p:cNvPr>
          <p:cNvSpPr/>
          <p:nvPr/>
        </p:nvSpPr>
        <p:spPr>
          <a:xfrm>
            <a:off x="0" y="11289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85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11" name="Title 5">
            <a:extLst>
              <a:ext uri="{FF2B5EF4-FFF2-40B4-BE49-F238E27FC236}">
                <a16:creationId xmlns:a16="http://schemas.microsoft.com/office/drawing/2014/main" id="{74B3ECE4-B3E6-4CBF-96A8-A413E6F9371B}"/>
              </a:ext>
            </a:extLst>
          </p:cNvPr>
          <p:cNvSpPr txBox="1">
            <a:spLocks/>
          </p:cNvSpPr>
          <p:nvPr/>
        </p:nvSpPr>
        <p:spPr>
          <a:xfrm>
            <a:off x="708993" y="2874531"/>
            <a:ext cx="10787270" cy="830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PathFinder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A5BBF74D-DEF2-4A89-B22D-A164470AC306}"/>
              </a:ext>
            </a:extLst>
          </p:cNvPr>
          <p:cNvSpPr txBox="1">
            <a:spLocks/>
          </p:cNvSpPr>
          <p:nvPr/>
        </p:nvSpPr>
        <p:spPr>
          <a:xfrm>
            <a:off x="3273777" y="3751480"/>
            <a:ext cx="5655733" cy="1874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Christopher Costelloe </a:t>
            </a:r>
            <a:r>
              <a:rPr lang="en-IE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K00233369</a:t>
            </a:r>
            <a:r>
              <a:rPr lang="en-US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, Kevin Dunne </a:t>
            </a:r>
            <a:r>
              <a:rPr lang="en-IE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K00232599</a:t>
            </a:r>
            <a:r>
              <a:rPr lang="en-US" sz="2000" i="1" spc="3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, Jekaterina Pavlenko K00224431</a:t>
            </a:r>
          </a:p>
        </p:txBody>
      </p:sp>
    </p:spTree>
    <p:extLst>
      <p:ext uri="{BB962C8B-B14F-4D97-AF65-F5344CB8AC3E}">
        <p14:creationId xmlns:p14="http://schemas.microsoft.com/office/powerpoint/2010/main" val="357457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4400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Android Application - screenshots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98B594-C1F0-40F7-A2B6-BED2DF74AACB}"/>
              </a:ext>
            </a:extLst>
          </p:cNvPr>
          <p:cNvSpPr/>
          <p:nvPr/>
        </p:nvSpPr>
        <p:spPr>
          <a:xfrm>
            <a:off x="10124661" y="6455051"/>
            <a:ext cx="1472027" cy="389697"/>
          </a:xfrm>
          <a:prstGeom prst="rect">
            <a:avLst/>
          </a:prstGeom>
          <a:solidFill>
            <a:srgbClr val="372C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436F99-4F4D-466A-8162-2CC0FD2363CD}"/>
              </a:ext>
            </a:extLst>
          </p:cNvPr>
          <p:cNvSpPr txBox="1"/>
          <p:nvPr/>
        </p:nvSpPr>
        <p:spPr>
          <a:xfrm>
            <a:off x="6706065" y="1276499"/>
            <a:ext cx="4664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6. Path displayed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4F6907-0F17-4B39-B10D-BF4820365BCE}"/>
              </a:ext>
            </a:extLst>
          </p:cNvPr>
          <p:cNvSpPr txBox="1"/>
          <p:nvPr/>
        </p:nvSpPr>
        <p:spPr>
          <a:xfrm>
            <a:off x="0" y="1200551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5. Map Of Building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684CE4-F6AF-429C-9193-A74FDBAE10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97203" y="1774115"/>
            <a:ext cx="4053525" cy="4402848"/>
          </a:xfrm>
        </p:spPr>
        <p:txBody>
          <a:bodyPr/>
          <a:lstStyle/>
          <a:p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29C-285B-4E8D-BF36-5ACB740D7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2715" y="1825625"/>
            <a:ext cx="4211467" cy="4629426"/>
          </a:xfrm>
        </p:spPr>
        <p:txBody>
          <a:bodyPr/>
          <a:lstStyle/>
          <a:p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BB1899-64F6-4226-BBD4-8EBA87A3F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204" y="1785628"/>
            <a:ext cx="4053525" cy="46294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951700-843A-435E-A799-20FCA510F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273" y="1700809"/>
            <a:ext cx="4211467" cy="489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849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C542F6A-D08E-4BA7-A49E-50EFE9F4C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4400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Testing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ED7E637-8622-46D5-8C2C-5FA815434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IE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Black-box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579FB36-199D-481C-B8BF-3931B5901B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595575"/>
            <a:ext cx="5157787" cy="3684588"/>
          </a:xfrm>
        </p:spPr>
        <p:txBody>
          <a:bodyPr>
            <a:normAutofit/>
          </a:bodyPr>
          <a:lstStyle/>
          <a:p>
            <a:r>
              <a:rPr lang="en-IE" sz="2000" dirty="0">
                <a:latin typeface="Helvetica" panose="020B0604020202020204" pitchFamily="34" charset="0"/>
                <a:cs typeface="Helvetica" panose="020B0604020202020204" pitchFamily="34" charset="0"/>
              </a:rPr>
              <a:t>System Testing</a:t>
            </a:r>
          </a:p>
          <a:p>
            <a:r>
              <a:rPr lang="en-IE" sz="2000" dirty="0">
                <a:latin typeface="Helvetica" panose="020B0604020202020204" pitchFamily="34" charset="0"/>
                <a:cs typeface="Helvetica" panose="020B0604020202020204" pitchFamily="34" charset="0"/>
              </a:rPr>
              <a:t>Acceptance Testing</a:t>
            </a:r>
          </a:p>
          <a:p>
            <a:r>
              <a:rPr lang="en-IE" sz="2000" dirty="0">
                <a:latin typeface="Helvetica" panose="020B0604020202020204" pitchFamily="34" charset="0"/>
                <a:cs typeface="Helvetica" panose="020B0604020202020204" pitchFamily="34" charset="0"/>
              </a:rPr>
              <a:t>Integration Testing</a:t>
            </a:r>
          </a:p>
          <a:p>
            <a:r>
              <a:rPr lang="en-IE" sz="2000" dirty="0">
                <a:latin typeface="Helvetica" panose="020B0604020202020204" pitchFamily="34" charset="0"/>
                <a:cs typeface="Helvetica" panose="020B0604020202020204" pitchFamily="34" charset="0"/>
              </a:rPr>
              <a:t>Regression Testing</a:t>
            </a:r>
          </a:p>
          <a:p>
            <a:r>
              <a:rPr lang="en-IE" sz="2000" dirty="0">
                <a:latin typeface="Helvetica" panose="020B0604020202020204" pitchFamily="34" charset="0"/>
                <a:cs typeface="Helvetica" panose="020B0604020202020204" pitchFamily="34" charset="0"/>
              </a:rPr>
              <a:t>Iterative Testing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F907DFC-A087-48BB-8C4F-7B586B474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IE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White-box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B951287-2A6B-4EB6-A2F2-3995416BCA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595575"/>
            <a:ext cx="5183188" cy="3684588"/>
          </a:xfrm>
        </p:spPr>
        <p:txBody>
          <a:bodyPr/>
          <a:lstStyle/>
          <a:p>
            <a:r>
              <a:rPr lang="en-IE" sz="2000" dirty="0">
                <a:latin typeface="Helvetica" panose="020B0604020202020204" pitchFamily="34" charset="0"/>
                <a:cs typeface="Helvetica" panose="020B0604020202020204" pitchFamily="34" charset="0"/>
              </a:rPr>
              <a:t>Unit Testing</a:t>
            </a:r>
          </a:p>
          <a:p>
            <a:r>
              <a:rPr lang="en-IE" sz="2000" dirty="0">
                <a:latin typeface="Helvetica" panose="020B0604020202020204" pitchFamily="34" charset="0"/>
                <a:cs typeface="Helvetica" panose="020B0604020202020204" pitchFamily="34" charset="0"/>
              </a:rPr>
              <a:t>Find the test case that will break the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B9397B-8404-4E5D-9C5B-AE8929708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11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9E866B-B8AA-4540-A5D1-9854156FA903}"/>
              </a:ext>
            </a:extLst>
          </p:cNvPr>
          <p:cNvSpPr/>
          <p:nvPr/>
        </p:nvSpPr>
        <p:spPr>
          <a:xfrm>
            <a:off x="10124661" y="6455051"/>
            <a:ext cx="1472027" cy="389697"/>
          </a:xfrm>
          <a:prstGeom prst="rect">
            <a:avLst/>
          </a:prstGeom>
          <a:solidFill>
            <a:srgbClr val="372C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74456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270" y="1503225"/>
            <a:ext cx="5976730" cy="1661297"/>
          </a:xfrm>
        </p:spPr>
        <p:txBody>
          <a:bodyPr>
            <a:noAutofit/>
          </a:bodyPr>
          <a:lstStyle/>
          <a:p>
            <a:pPr algn="ctr"/>
            <a:r>
              <a:rPr lang="en-US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  <a:cs typeface="Helvetica" panose="020B0604020202020204" pitchFamily="34" charset="0"/>
              </a:rPr>
              <a:t>Project Management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3322" y="3790117"/>
            <a:ext cx="5237921" cy="144448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Agile Methodology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Sprints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Gantt chart &amp; backlog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B2C794C-7DFB-4C0B-96CD-3C814E893756}"/>
              </a:ext>
            </a:extLst>
          </p:cNvPr>
          <p:cNvSpPr/>
          <p:nvPr/>
        </p:nvSpPr>
        <p:spPr>
          <a:xfrm>
            <a:off x="10045148" y="6468303"/>
            <a:ext cx="1504121" cy="36512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9" name="Picture Placeholder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58DF35E-A114-4C35-A24B-6158FFEFB00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556" r="5556"/>
          <a:stretch>
            <a:fillRect/>
          </a:stretch>
        </p:blipFill>
        <p:spPr/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FED249B-10C7-409C-B9E4-BB1477FDC75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gradFill>
            <a:gsLst>
              <a:gs pos="0">
                <a:srgbClr val="01023B">
                  <a:alpha val="50000"/>
                </a:srgbClr>
              </a:gs>
              <a:gs pos="85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9" r="3699"/>
          <a:stretch>
            <a:fillRect/>
          </a:stretch>
        </p:blipFill>
        <p:spPr>
          <a:xfrm>
            <a:off x="1004711" y="1106488"/>
            <a:ext cx="10182577" cy="5727700"/>
          </a:xfr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4400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Gantt chart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11747500" y="6469063"/>
            <a:ext cx="444500" cy="365125"/>
          </a:xfrm>
        </p:spPr>
        <p:txBody>
          <a:bodyPr/>
          <a:lstStyle/>
          <a:p>
            <a:fld id="{8C2E478F-E849-4A8C-AF1F-CBCC78A7CBFA}" type="slidenum">
              <a:rPr lang="en-US" smtClean="0"/>
              <a:t>13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182577" y="6469063"/>
            <a:ext cx="1414903" cy="3889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60996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0182577" y="6469063"/>
            <a:ext cx="1414903" cy="3889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4400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Sprints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11747500" y="6469063"/>
            <a:ext cx="444500" cy="365125"/>
          </a:xfrm>
        </p:spPr>
        <p:txBody>
          <a:bodyPr/>
          <a:lstStyle/>
          <a:p>
            <a:fld id="{8C2E478F-E849-4A8C-AF1F-CBCC78A7CBFA}" type="slidenum">
              <a:rPr lang="en-US" smtClean="0"/>
              <a:t>14</a:t>
            </a:fld>
            <a:endParaRPr lang="en-US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523" y="1540043"/>
            <a:ext cx="9728953" cy="446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599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511" y="556202"/>
            <a:ext cx="5251450" cy="1661297"/>
          </a:xfrm>
        </p:spPr>
        <p:txBody>
          <a:bodyPr>
            <a:noAutofit/>
          </a:bodyPr>
          <a:lstStyle/>
          <a:p>
            <a:pPr algn="ctr"/>
            <a:r>
              <a:rPr lang="en-US" sz="4400" cap="none" spc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Collaboration Tools</a:t>
            </a:r>
            <a:r>
              <a:rPr lang="en-US" sz="4400" spc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: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0126133" y="6445495"/>
            <a:ext cx="1423136" cy="414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297819" y="2328187"/>
            <a:ext cx="5251450" cy="75477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2000" spc="3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List of what we are using:</a:t>
            </a:r>
          </a:p>
        </p:txBody>
      </p:sp>
      <p:sp>
        <p:nvSpPr>
          <p:cNvPr id="10" name="Content Placeholder 12">
            <a:extLst>
              <a:ext uri="{FF2B5EF4-FFF2-40B4-BE49-F238E27FC236}">
                <a16:creationId xmlns:a16="http://schemas.microsoft.com/office/drawing/2014/main" id="{A4E49AC7-7A73-4B51-BDF6-EABA3162F4B7}"/>
              </a:ext>
            </a:extLst>
          </p:cNvPr>
          <p:cNvSpPr txBox="1">
            <a:spLocks/>
          </p:cNvSpPr>
          <p:nvPr/>
        </p:nvSpPr>
        <p:spPr>
          <a:xfrm>
            <a:off x="6547557" y="2926951"/>
            <a:ext cx="5093404" cy="33199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2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spc="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GitHub</a:t>
            </a:r>
          </a:p>
          <a:p>
            <a:pPr marL="342900" indent="-342900">
              <a:lnSpc>
                <a:spcPct val="2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spc="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OneDrive</a:t>
            </a:r>
          </a:p>
          <a:p>
            <a:pPr marL="342900" indent="-342900">
              <a:lnSpc>
                <a:spcPct val="2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spc="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Messenger</a:t>
            </a:r>
          </a:p>
          <a:p>
            <a:pPr marL="342900" indent="-342900">
              <a:lnSpc>
                <a:spcPct val="2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spc="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Microsoft Office – Word, Excel etc.</a:t>
            </a:r>
          </a:p>
        </p:txBody>
      </p:sp>
    </p:spTree>
    <p:extLst>
      <p:ext uri="{BB962C8B-B14F-4D97-AF65-F5344CB8AC3E}">
        <p14:creationId xmlns:p14="http://schemas.microsoft.com/office/powerpoint/2010/main" val="3213554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Large Image of person at laptop in internet cafe">
            <a:extLst>
              <a:ext uri="{FF2B5EF4-FFF2-40B4-BE49-F238E27FC236}">
                <a16:creationId xmlns:a16="http://schemas.microsoft.com/office/drawing/2014/main" id="{BFA823F4-1B6F-4E9F-8515-0F87A0C174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13">
            <a:extLst>
              <a:ext uri="{FF2B5EF4-FFF2-40B4-BE49-F238E27FC236}">
                <a16:creationId xmlns:a16="http://schemas.microsoft.com/office/drawing/2014/main" id="{84970DCE-964B-4562-9633-71BA6A4DC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82714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1F0EB8-D260-4FB6-ACF6-6E86B9A02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52185" y="0"/>
            <a:ext cx="3939858" cy="2048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8318" y="409317"/>
            <a:ext cx="3939858" cy="1639615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  <a:cs typeface="Calibri" panose="020F0502020204030204" pitchFamily="34" charset="0"/>
              </a:rPr>
              <a:t>Team </a:t>
            </a:r>
            <a:b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  <a:cs typeface="Calibri" panose="020F0502020204030204" pitchFamily="34" charset="0"/>
              </a:rPr>
            </a:b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  <a:cs typeface="Calibri" panose="020F0502020204030204" pitchFamily="34" charset="0"/>
              </a:rPr>
              <a:t>Management</a:t>
            </a:r>
            <a:br>
              <a:rPr lang="en-US" sz="4400" dirty="0">
                <a:solidFill>
                  <a:schemeClr val="bg1"/>
                </a:solidFill>
                <a:latin typeface="Futura"/>
                <a:cs typeface="Gill Sans" panose="020B0502020104020203" pitchFamily="34" charset="-79"/>
              </a:rPr>
            </a:br>
            <a:endParaRPr lang="en-US" sz="4400" dirty="0">
              <a:solidFill>
                <a:schemeClr val="bg1"/>
              </a:solidFill>
              <a:latin typeface="Futura"/>
            </a:endParaRPr>
          </a:p>
        </p:txBody>
      </p:sp>
      <p:sp>
        <p:nvSpPr>
          <p:cNvPr id="7" name="Content Placeholder 12">
            <a:extLst>
              <a:ext uri="{FF2B5EF4-FFF2-40B4-BE49-F238E27FC236}">
                <a16:creationId xmlns:a16="http://schemas.microsoft.com/office/drawing/2014/main" id="{A4E49AC7-7A73-4B51-BDF6-EABA3162F4B7}"/>
              </a:ext>
            </a:extLst>
          </p:cNvPr>
          <p:cNvSpPr txBox="1">
            <a:spLocks/>
          </p:cNvSpPr>
          <p:nvPr/>
        </p:nvSpPr>
        <p:spPr>
          <a:xfrm>
            <a:off x="8218318" y="2458249"/>
            <a:ext cx="3939858" cy="44121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sz="2000" spc="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Meetings – Chairman, Scribe etc.</a:t>
            </a:r>
          </a:p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sz="2000" spc="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GitHub - updates</a:t>
            </a:r>
          </a:p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sz="2000" spc="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Problems &amp; solutions</a:t>
            </a:r>
          </a:p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sz="2000" spc="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Achievements</a:t>
            </a:r>
          </a:p>
          <a:p>
            <a:pPr>
              <a:lnSpc>
                <a:spcPct val="200000"/>
              </a:lnSpc>
              <a:spcBef>
                <a:spcPts val="600"/>
              </a:spcBef>
            </a:pPr>
            <a:endParaRPr lang="en-US" sz="2000" spc="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3007168"/>
            <a:ext cx="10787270" cy="830649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4780" y="413689"/>
            <a:ext cx="5251450" cy="1661297"/>
          </a:xfrm>
        </p:spPr>
        <p:txBody>
          <a:bodyPr>
            <a:normAutofit/>
          </a:bodyPr>
          <a:lstStyle/>
          <a:p>
            <a:r>
              <a:rPr lang="en-US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  <a:cs typeface="Helvetica" panose="020B0604020202020204" pitchFamily="34" charset="0"/>
              </a:rPr>
              <a:t>Introduction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89975" y="2181486"/>
            <a:ext cx="5897217" cy="365125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What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 is it?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CB7359-77E8-493B-8039-4214EBA8B174}"/>
              </a:ext>
            </a:extLst>
          </p:cNvPr>
          <p:cNvSpPr/>
          <p:nvPr/>
        </p:nvSpPr>
        <p:spPr>
          <a:xfrm>
            <a:off x="7818784" y="5200917"/>
            <a:ext cx="2743200" cy="1431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Colleges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Hospitals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Airports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etc.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956419C-A1E9-4EFA-9DA0-ADED685EEA69}"/>
              </a:ext>
            </a:extLst>
          </p:cNvPr>
          <p:cNvSpPr txBox="1">
            <a:spLocks/>
          </p:cNvSpPr>
          <p:nvPr/>
        </p:nvSpPr>
        <p:spPr>
          <a:xfrm>
            <a:off x="6082739" y="3185896"/>
            <a:ext cx="589721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Technologies involved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4DC672F-8DE9-4339-97CB-B5B4A9BE1871}"/>
              </a:ext>
            </a:extLst>
          </p:cNvPr>
          <p:cNvSpPr txBox="1">
            <a:spLocks/>
          </p:cNvSpPr>
          <p:nvPr/>
        </p:nvSpPr>
        <p:spPr>
          <a:xfrm>
            <a:off x="5983351" y="4809288"/>
            <a:ext cx="589721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Target Audience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68ADB8-6328-47C1-9FBF-5A8CA0D16793}"/>
              </a:ext>
            </a:extLst>
          </p:cNvPr>
          <p:cNvSpPr/>
          <p:nvPr/>
        </p:nvSpPr>
        <p:spPr>
          <a:xfrm>
            <a:off x="7818784" y="3613523"/>
            <a:ext cx="2743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Azure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Android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QR / Barcodes.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1AD2C5-9D4E-4A15-9927-6176E0093C79}"/>
              </a:ext>
            </a:extLst>
          </p:cNvPr>
          <p:cNvSpPr/>
          <p:nvPr/>
        </p:nvSpPr>
        <p:spPr>
          <a:xfrm>
            <a:off x="6294780" y="2598334"/>
            <a:ext cx="55857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An Indoor Navigation Application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BEBE40-6583-4FF5-B86B-D0C6AC0017A8}"/>
              </a:ext>
            </a:extLst>
          </p:cNvPr>
          <p:cNvSpPr/>
          <p:nvPr/>
        </p:nvSpPr>
        <p:spPr>
          <a:xfrm>
            <a:off x="10177670" y="6468303"/>
            <a:ext cx="1368560" cy="365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49490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926" y="1210132"/>
            <a:ext cx="5687291" cy="2394840"/>
          </a:xfrm>
        </p:spPr>
        <p:txBody>
          <a:bodyPr>
            <a:normAutofit/>
          </a:bodyPr>
          <a:lstStyle/>
          <a:p>
            <a:r>
              <a:rPr lang="en-US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  <a:cs typeface="Helvetica" panose="020B0604020202020204" pitchFamily="34" charset="0"/>
              </a:rPr>
              <a:t>Background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589C1B1-9843-46D3-A3AB-CE8CBB4786C7}"/>
              </a:ext>
            </a:extLst>
          </p:cNvPr>
          <p:cNvSpPr/>
          <p:nvPr/>
        </p:nvSpPr>
        <p:spPr>
          <a:xfrm>
            <a:off x="10045148" y="6468303"/>
            <a:ext cx="1616765" cy="36512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B113E456-031B-4D3E-9F4C-DBC6AFF18DB5}"/>
              </a:ext>
            </a:extLst>
          </p:cNvPr>
          <p:cNvSpPr txBox="1">
            <a:spLocks/>
          </p:cNvSpPr>
          <p:nvPr/>
        </p:nvSpPr>
        <p:spPr>
          <a:xfrm>
            <a:off x="5830957" y="3230040"/>
            <a:ext cx="6162260" cy="572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Why we chose this project?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113E456-031B-4D3E-9F4C-DBC6AFF18DB5}"/>
              </a:ext>
            </a:extLst>
          </p:cNvPr>
          <p:cNvSpPr txBox="1">
            <a:spLocks/>
          </p:cNvSpPr>
          <p:nvPr/>
        </p:nvSpPr>
        <p:spPr>
          <a:xfrm>
            <a:off x="6096000" y="4006458"/>
            <a:ext cx="5377856" cy="572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What is unique about it?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DAEE4F-A691-4EC9-A952-E2C1E76C1042}"/>
              </a:ext>
            </a:extLst>
          </p:cNvPr>
          <p:cNvSpPr/>
          <p:nvPr/>
        </p:nvSpPr>
        <p:spPr>
          <a:xfrm>
            <a:off x="5976730" y="4578490"/>
            <a:ext cx="6016487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Low-cost/convenient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Simple to use, implement &amp; maintain</a:t>
            </a:r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E" sz="4400" cap="none" spc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System Architecture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Azure Hosting for Web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RemoteMySQL for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Web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Android Mobile Application</a:t>
            </a:r>
          </a:p>
          <a:p>
            <a:endParaRPr lang="en-IE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801" y="970844"/>
            <a:ext cx="6707010" cy="4538134"/>
          </a:xfrm>
        </p:spPr>
      </p:pic>
      <p:sp>
        <p:nvSpPr>
          <p:cNvPr id="12" name="Rectangle 11"/>
          <p:cNvSpPr/>
          <p:nvPr/>
        </p:nvSpPr>
        <p:spPr>
          <a:xfrm>
            <a:off x="10171289" y="6468303"/>
            <a:ext cx="1377980" cy="3896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6" name="Rectangle 15"/>
          <p:cNvSpPr/>
          <p:nvPr/>
        </p:nvSpPr>
        <p:spPr>
          <a:xfrm>
            <a:off x="5606716" y="1173079"/>
            <a:ext cx="222584" cy="240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64246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754" y="139840"/>
            <a:ext cx="6043246" cy="573989"/>
          </a:xfrm>
        </p:spPr>
        <p:txBody>
          <a:bodyPr>
            <a:noAutofit/>
          </a:bodyPr>
          <a:lstStyle/>
          <a:p>
            <a:pPr algn="ctr"/>
            <a:r>
              <a:rPr lang="en-IE" sz="4400" cap="none" spc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Configuration</a:t>
            </a:r>
            <a:endParaRPr lang="en-US" sz="4400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570EB7D-3773-4ED0-BFDF-79054213E8F1}"/>
              </a:ext>
            </a:extLst>
          </p:cNvPr>
          <p:cNvSpPr txBox="1">
            <a:spLocks/>
          </p:cNvSpPr>
          <p:nvPr/>
        </p:nvSpPr>
        <p:spPr>
          <a:xfrm>
            <a:off x="5708247" y="943286"/>
            <a:ext cx="6162260" cy="572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Web Application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847044-41D0-49E8-AA95-6AFA8BCD5CD3}"/>
              </a:ext>
            </a:extLst>
          </p:cNvPr>
          <p:cNvSpPr/>
          <p:nvPr/>
        </p:nvSpPr>
        <p:spPr>
          <a:xfrm>
            <a:off x="6967207" y="1479737"/>
            <a:ext cx="3568274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Database design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Azure Hosting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RemoteMySQL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phpMyAdmin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Postman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Maps &amp; Points Setup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Website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83E31CB-0DF6-40EE-9F8E-84597B1C4E44}"/>
              </a:ext>
            </a:extLst>
          </p:cNvPr>
          <p:cNvSpPr txBox="1">
            <a:spLocks/>
          </p:cNvSpPr>
          <p:nvPr/>
        </p:nvSpPr>
        <p:spPr>
          <a:xfrm>
            <a:off x="5728127" y="4183442"/>
            <a:ext cx="6162260" cy="572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Android Application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ACF186-C41D-47E8-910D-60D7DD5FA938}"/>
              </a:ext>
            </a:extLst>
          </p:cNvPr>
          <p:cNvSpPr/>
          <p:nvPr/>
        </p:nvSpPr>
        <p:spPr>
          <a:xfrm>
            <a:off x="6967206" y="4755474"/>
            <a:ext cx="4704369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SQLite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QR &amp; Barcode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spc="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Building the path – Dijkstra’s Shortest Path algorithm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26AD4C3-BEC7-4E68-95E2-187E19278AA4}"/>
              </a:ext>
            </a:extLst>
          </p:cNvPr>
          <p:cNvSpPr/>
          <p:nvPr/>
        </p:nvSpPr>
        <p:spPr>
          <a:xfrm>
            <a:off x="10177670" y="6468303"/>
            <a:ext cx="1368560" cy="365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4400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Web Application 1 - screenshots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98B594-C1F0-40F7-A2B6-BED2DF74AACB}"/>
              </a:ext>
            </a:extLst>
          </p:cNvPr>
          <p:cNvSpPr/>
          <p:nvPr/>
        </p:nvSpPr>
        <p:spPr>
          <a:xfrm>
            <a:off x="10124661" y="6455051"/>
            <a:ext cx="1472027" cy="389697"/>
          </a:xfrm>
          <a:prstGeom prst="rect">
            <a:avLst/>
          </a:prstGeom>
          <a:solidFill>
            <a:srgbClr val="372C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436F99-4F4D-466A-8162-2CC0FD2363CD}"/>
              </a:ext>
            </a:extLst>
          </p:cNvPr>
          <p:cNvSpPr txBox="1"/>
          <p:nvPr/>
        </p:nvSpPr>
        <p:spPr>
          <a:xfrm>
            <a:off x="6673505" y="1412069"/>
            <a:ext cx="4664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2. Registration Org/User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4F6907-0F17-4B39-B10D-BF4820365BCE}"/>
              </a:ext>
            </a:extLst>
          </p:cNvPr>
          <p:cNvSpPr txBox="1"/>
          <p:nvPr/>
        </p:nvSpPr>
        <p:spPr>
          <a:xfrm>
            <a:off x="853730" y="1412069"/>
            <a:ext cx="4664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1. Landing Page 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31573D-DFBD-4E0F-B61D-480283895C0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54157" y="1865126"/>
            <a:ext cx="4513613" cy="4225803"/>
          </a:xfrm>
        </p:spPr>
      </p:pic>
      <p:pic>
        <p:nvPicPr>
          <p:cNvPr id="20" name="Content Placeholder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619415-4BC2-4156-ADE5-20F89017BA2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48939" y="1863205"/>
            <a:ext cx="3988904" cy="2427556"/>
          </a:xfrm>
        </p:spPr>
      </p:pic>
      <p:pic>
        <p:nvPicPr>
          <p:cNvPr id="22" name="Picture 21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BC7F3D-CDC8-44B2-BBE5-A57472328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741896"/>
            <a:ext cx="3108977" cy="1814701"/>
          </a:xfrm>
          <a:prstGeom prst="rect">
            <a:avLst/>
          </a:prstGeom>
        </p:spPr>
      </p:pic>
      <p:pic>
        <p:nvPicPr>
          <p:cNvPr id="24" name="Picture 2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258359-9A73-4284-B422-99FEF721E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4575" y="4539378"/>
            <a:ext cx="2957425" cy="203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364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4400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Web Application 2 - screenshots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DFEF08-050D-42E2-B528-531625FF0963}"/>
              </a:ext>
            </a:extLst>
          </p:cNvPr>
          <p:cNvSpPr/>
          <p:nvPr/>
        </p:nvSpPr>
        <p:spPr>
          <a:xfrm>
            <a:off x="10124661" y="6455051"/>
            <a:ext cx="1472027" cy="389697"/>
          </a:xfrm>
          <a:prstGeom prst="rect">
            <a:avLst/>
          </a:prstGeom>
          <a:solidFill>
            <a:srgbClr val="3528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B88E5D-0F43-4414-9E93-EB2164398655}"/>
              </a:ext>
            </a:extLst>
          </p:cNvPr>
          <p:cNvSpPr txBox="1"/>
          <p:nvPr/>
        </p:nvSpPr>
        <p:spPr>
          <a:xfrm>
            <a:off x="6573078" y="1441154"/>
            <a:ext cx="4664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4. Details &amp; Maps controls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1C2AB6-8735-49F7-9987-0738C922424B}"/>
              </a:ext>
            </a:extLst>
          </p:cNvPr>
          <p:cNvSpPr txBox="1"/>
          <p:nvPr/>
        </p:nvSpPr>
        <p:spPr>
          <a:xfrm>
            <a:off x="861391" y="1431235"/>
            <a:ext cx="4664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3. Login Page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848552B2-B54A-4305-A18C-9AF96D9E9AB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93751" y="1873748"/>
            <a:ext cx="5125172" cy="4301765"/>
          </a:xfrm>
        </p:spPr>
      </p:pic>
      <p:pic>
        <p:nvPicPr>
          <p:cNvPr id="18" name="Content Placeholder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4D3CB1-F20B-40C2-A09E-E6AB77F7E9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68816" y="1892900"/>
            <a:ext cx="3969027" cy="2003353"/>
          </a:xfrm>
        </p:spPr>
      </p:pic>
      <p:pic>
        <p:nvPicPr>
          <p:cNvPr id="20" name="Picture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7848F0CE-24B2-435F-BAE2-E2E500B26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8816" y="3993436"/>
            <a:ext cx="3969026" cy="283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11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4400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Android Application - screenshots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98B594-C1F0-40F7-A2B6-BED2DF74AACB}"/>
              </a:ext>
            </a:extLst>
          </p:cNvPr>
          <p:cNvSpPr/>
          <p:nvPr/>
        </p:nvSpPr>
        <p:spPr>
          <a:xfrm>
            <a:off x="10124661" y="6455051"/>
            <a:ext cx="1472027" cy="389697"/>
          </a:xfrm>
          <a:prstGeom prst="rect">
            <a:avLst/>
          </a:prstGeom>
          <a:solidFill>
            <a:srgbClr val="372C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436F99-4F4D-466A-8162-2CC0FD2363CD}"/>
              </a:ext>
            </a:extLst>
          </p:cNvPr>
          <p:cNvSpPr txBox="1"/>
          <p:nvPr/>
        </p:nvSpPr>
        <p:spPr>
          <a:xfrm>
            <a:off x="6779521" y="1412069"/>
            <a:ext cx="4664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2. Contact Page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4F6907-0F17-4B39-B10D-BF4820365BCE}"/>
              </a:ext>
            </a:extLst>
          </p:cNvPr>
          <p:cNvSpPr txBox="1"/>
          <p:nvPr/>
        </p:nvSpPr>
        <p:spPr>
          <a:xfrm>
            <a:off x="0" y="1412069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1. Home Screen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AC698B2-E509-4C1A-8883-1D5547C7F5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43311" y="1825624"/>
            <a:ext cx="4665638" cy="4394309"/>
          </a:xfrm>
        </p:spPr>
        <p:txBody>
          <a:bodyPr/>
          <a:lstStyle/>
          <a:p>
            <a:endParaRPr lang="en-I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4078EA-3D6B-4C77-8302-5553EDA3B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311" y="1804139"/>
            <a:ext cx="4665638" cy="4394309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7EB091D-03A1-4FB5-B414-348F417C7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34837" y="1825624"/>
            <a:ext cx="4543687" cy="4372824"/>
          </a:xfrm>
        </p:spPr>
        <p:txBody>
          <a:bodyPr/>
          <a:lstStyle/>
          <a:p>
            <a:endParaRPr lang="en-I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05DF9A-9911-4B4C-83E8-3E99DCA52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837" y="1873734"/>
            <a:ext cx="4543687" cy="432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926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4400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Android Application - screenshots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98B594-C1F0-40F7-A2B6-BED2DF74AACB}"/>
              </a:ext>
            </a:extLst>
          </p:cNvPr>
          <p:cNvSpPr/>
          <p:nvPr/>
        </p:nvSpPr>
        <p:spPr>
          <a:xfrm>
            <a:off x="10124661" y="6455051"/>
            <a:ext cx="1472027" cy="389697"/>
          </a:xfrm>
          <a:prstGeom prst="rect">
            <a:avLst/>
          </a:prstGeom>
          <a:solidFill>
            <a:srgbClr val="372C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436F99-4F4D-466A-8162-2CC0FD2363CD}"/>
              </a:ext>
            </a:extLst>
          </p:cNvPr>
          <p:cNvSpPr txBox="1"/>
          <p:nvPr/>
        </p:nvSpPr>
        <p:spPr>
          <a:xfrm>
            <a:off x="6779521" y="1412069"/>
            <a:ext cx="4664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4. QR Scanner/Path build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4F6907-0F17-4B39-B10D-BF4820365BCE}"/>
              </a:ext>
            </a:extLst>
          </p:cNvPr>
          <p:cNvSpPr txBox="1"/>
          <p:nvPr/>
        </p:nvSpPr>
        <p:spPr>
          <a:xfrm>
            <a:off x="0" y="1412069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"/>
              </a:rPr>
              <a:t>3. Functionality – maps/org update</a:t>
            </a: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8F3E9F-57D9-46EE-B583-E80D8D577E8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20417" y="1949869"/>
            <a:ext cx="4121426" cy="4474692"/>
          </a:xfrm>
        </p:spPr>
      </p:pic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DA05DD-06CC-4D4C-998E-5EB37289EE7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50160" y="1949869"/>
            <a:ext cx="4356004" cy="4480106"/>
          </a:xfrm>
        </p:spPr>
      </p:pic>
    </p:spTree>
    <p:extLst>
      <p:ext uri="{BB962C8B-B14F-4D97-AF65-F5344CB8AC3E}">
        <p14:creationId xmlns:p14="http://schemas.microsoft.com/office/powerpoint/2010/main" val="2372916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2E71848-B78E-4D58-BFA5-D2D5918911CD}">
  <ds:schemaRefs>
    <ds:schemaRef ds:uri="http://purl.org/dc/terms/"/>
    <ds:schemaRef ds:uri="http://purl.org/dc/dcmitype/"/>
    <ds:schemaRef ds:uri="http://schemas.microsoft.com/office/infopath/2007/PartnerControls"/>
    <ds:schemaRef ds:uri="16c05727-aa75-4e4a-9b5f-8a80a1165891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282</Words>
  <Application>Microsoft Office PowerPoint</Application>
  <PresentationFormat>Widescreen</PresentationFormat>
  <Paragraphs>96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Futura</vt:lpstr>
      <vt:lpstr>Gill Sans</vt:lpstr>
      <vt:lpstr>Helvetica</vt:lpstr>
      <vt:lpstr>Office Theme</vt:lpstr>
      <vt:lpstr>PathFinder</vt:lpstr>
      <vt:lpstr>Introduction</vt:lpstr>
      <vt:lpstr>Background</vt:lpstr>
      <vt:lpstr>System Architecture</vt:lpstr>
      <vt:lpstr>Configuration</vt:lpstr>
      <vt:lpstr>Web Application 1 - screenshots</vt:lpstr>
      <vt:lpstr>Web Application 2 - screenshots</vt:lpstr>
      <vt:lpstr>Android Application - screenshots</vt:lpstr>
      <vt:lpstr>Android Application - screenshots</vt:lpstr>
      <vt:lpstr>Android Application - screenshots</vt:lpstr>
      <vt:lpstr>Testing</vt:lpstr>
      <vt:lpstr>Project Management</vt:lpstr>
      <vt:lpstr>Gantt chart</vt:lpstr>
      <vt:lpstr>Sprints</vt:lpstr>
      <vt:lpstr>Collaboration Tools:</vt:lpstr>
      <vt:lpstr>Team  Management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2020-02-09T23:59:47Z</dcterms:created>
  <dcterms:modified xsi:type="dcterms:W3CDTF">2020-02-10T01:41:35Z</dcterms:modified>
</cp:coreProperties>
</file>